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145706174" r:id="rId3"/>
    <p:sldId id="2145706184" r:id="rId4"/>
    <p:sldId id="2145706180" r:id="rId5"/>
    <p:sldId id="2145706181" r:id="rId6"/>
    <p:sldId id="2145706172" r:id="rId7"/>
    <p:sldId id="2145706187" r:id="rId8"/>
    <p:sldId id="2145706188" r:id="rId9"/>
    <p:sldId id="2145706189" r:id="rId10"/>
    <p:sldId id="2145706190" r:id="rId11"/>
    <p:sldId id="2145706191" r:id="rId12"/>
    <p:sldId id="2145706192" r:id="rId13"/>
    <p:sldId id="2145706193" r:id="rId14"/>
    <p:sldId id="2145706194" r:id="rId15"/>
    <p:sldId id="2145706195" r:id="rId16"/>
    <p:sldId id="2145706196" r:id="rId17"/>
    <p:sldId id="2145706197" r:id="rId18"/>
    <p:sldId id="2145706198" r:id="rId19"/>
    <p:sldId id="2145706201" r:id="rId20"/>
    <p:sldId id="2145706206" r:id="rId21"/>
    <p:sldId id="2145706200" r:id="rId22"/>
    <p:sldId id="2145706202" r:id="rId23"/>
    <p:sldId id="2145706203" r:id="rId24"/>
    <p:sldId id="2145706204" r:id="rId25"/>
    <p:sldId id="2145706205" r:id="rId26"/>
    <p:sldId id="2145706177" r:id="rId27"/>
    <p:sldId id="2145706179" r:id="rId28"/>
    <p:sldId id="2145706207" r:id="rId29"/>
    <p:sldId id="2145706208" r:id="rId30"/>
    <p:sldId id="2145706209" r:id="rId31"/>
    <p:sldId id="2145706178" r:id="rId32"/>
    <p:sldId id="2145706210" r:id="rId33"/>
    <p:sldId id="2145706211" r:id="rId34"/>
    <p:sldId id="2145706212" r:id="rId35"/>
    <p:sldId id="2145706213" r:id="rId36"/>
    <p:sldId id="2145706214" r:id="rId37"/>
    <p:sldId id="2145706215" r:id="rId38"/>
    <p:sldId id="2145706216" r:id="rId39"/>
    <p:sldId id="2145706217" r:id="rId40"/>
    <p:sldId id="2145706185" r:id="rId41"/>
    <p:sldId id="2145706176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/>
    <p:restoredTop sz="94661"/>
  </p:normalViewPr>
  <p:slideViewPr>
    <p:cSldViewPr snapToGrid="0" snapToObjects="1">
      <p:cViewPr varScale="1">
        <p:scale>
          <a:sx n="145" d="100"/>
          <a:sy n="145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658BC-385B-9A4F-84E2-698BAAA72475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3D5F1-3E4A-084B-AAC2-BA7C40C75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0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Let me start from products with</a:t>
            </a:r>
            <a:r>
              <a:rPr lang="ru-RU" dirty="0"/>
              <a:t> </a:t>
            </a:r>
            <a:r>
              <a:rPr lang="en-US" dirty="0"/>
              <a:t>speech recognition</a:t>
            </a:r>
            <a:r>
              <a:rPr lang="en" dirty="0"/>
              <a:t> in </a:t>
            </a:r>
            <a:r>
              <a:rPr lang="en" dirty="0" err="1"/>
              <a:t>Sber</a:t>
            </a:r>
            <a:r>
              <a:rPr lang="en" dirty="0"/>
              <a:t>.</a:t>
            </a:r>
          </a:p>
          <a:p>
            <a:endParaRPr lang="en" dirty="0"/>
          </a:p>
          <a:p>
            <a:r>
              <a:rPr lang="en" dirty="0" err="1"/>
              <a:t>Sber</a:t>
            </a:r>
            <a:r>
              <a:rPr lang="en" dirty="0"/>
              <a:t> is a digital ecosystem with Sberbank as a center of the ecosystem. It is the biggest bank in</a:t>
            </a:r>
            <a:r>
              <a:rPr lang="ru-RU" dirty="0"/>
              <a:t> </a:t>
            </a:r>
            <a:r>
              <a:rPr lang="en-US" dirty="0"/>
              <a:t>Russia and</a:t>
            </a:r>
            <a:r>
              <a:rPr lang="en" dirty="0"/>
              <a:t> eastern Europe. </a:t>
            </a:r>
            <a:r>
              <a:rPr lang="en" dirty="0" err="1"/>
              <a:t>Sber</a:t>
            </a:r>
            <a:r>
              <a:rPr lang="en" dirty="0"/>
              <a:t> ecosystem has more than 100 million customers. </a:t>
            </a:r>
            <a:r>
              <a:rPr lang="en" dirty="0" err="1"/>
              <a:t>SberDevices</a:t>
            </a:r>
            <a:r>
              <a:rPr lang="en" dirty="0"/>
              <a:t> is a part of it. We make smart devices, develop computer vision and biometric technologies. </a:t>
            </a:r>
          </a:p>
          <a:p>
            <a:r>
              <a:rPr lang="en" dirty="0"/>
              <a:t>Of source, we develop speech recognition and synthesis technologies. They are used for many products. Some of them you can see on the slide, for instance:</a:t>
            </a:r>
          </a:p>
          <a:p>
            <a:r>
              <a:rPr lang="en" dirty="0"/>
              <a:t>•	Speech recognition for call-center</a:t>
            </a:r>
          </a:p>
          <a:p>
            <a:r>
              <a:rPr lang="en" dirty="0"/>
              <a:t>•	Duplex technology </a:t>
            </a:r>
          </a:p>
          <a:p>
            <a:r>
              <a:rPr lang="en" dirty="0"/>
              <a:t>•	Smart Home</a:t>
            </a:r>
          </a:p>
          <a:p>
            <a:r>
              <a:rPr lang="en" dirty="0"/>
              <a:t>And so on</a:t>
            </a:r>
          </a:p>
          <a:p>
            <a:r>
              <a:rPr lang="en" dirty="0"/>
              <a:t>All these products need a good speech recognition system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C8159-144E-5E43-8D23-9ED61EC6E42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1D2BC-0CAF-C146-887F-B4405B67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C06952-E9D2-FE4F-A21E-8D9F2DBD7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0A9E9E-8FD5-6448-B3A8-CAEBAEDB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5DF-B687-604F-9E0D-E1957335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EC3ACF-818F-0F4D-B64B-E6543313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30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1496A-1CAC-DF4D-8B81-4144803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A4B44-C878-F84C-8FC5-BB7EA520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ADAE20-87AC-5147-87C5-65D6CCEE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820F90-B19A-BE41-99A2-AED9A743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CA4C78-3EE1-9749-98C0-278B3C43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4683A4-39C5-E44C-8B40-4DF1FFE2D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953B0B-890D-8A48-A641-A708FB7FC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55C65F-1AB0-F842-B245-5842B991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07C419-75A5-B446-892E-0552493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812CE-6751-2E4D-B4D1-815E9A88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91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—Акцидентный верхний 48 + 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2">
            <a:extLst>
              <a:ext uri="{FF2B5EF4-FFF2-40B4-BE49-F238E27FC236}">
                <a16:creationId xmlns:a16="http://schemas.microsoft.com/office/drawing/2014/main" id="{7559717B-A507-8949-9B0C-9E1382C57E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382" y="370855"/>
            <a:ext cx="10450868" cy="6102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ru-RU" dirty="0"/>
              <a:t>Заголовок слайда — 24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ADDE00A-30AB-364C-B75C-13E28A4BFF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66" y="4532884"/>
            <a:ext cx="528066" cy="19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3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323">
          <p15:clr>
            <a:srgbClr val="FBAE40"/>
          </p15:clr>
        </p15:guide>
        <p15:guide id="5" pos="7355">
          <p15:clr>
            <a:srgbClr val="FBAE40"/>
          </p15:clr>
        </p15:guide>
        <p15:guide id="6" orient="horz" pos="3997">
          <p15:clr>
            <a:srgbClr val="FBAE40"/>
          </p15:clr>
        </p15:guide>
        <p15:guide id="7" orient="horz" pos="709">
          <p15:clr>
            <a:srgbClr val="FBAE40"/>
          </p15:clr>
        </p15:guide>
        <p15:guide id="8" orient="horz" pos="992">
          <p15:clr>
            <a:srgbClr val="FBAE40"/>
          </p15:clr>
        </p15:guide>
        <p15:guide id="9" orient="horz" pos="1454">
          <p15:clr>
            <a:srgbClr val="FBAE40"/>
          </p15:clr>
        </p15:guide>
        <p15:guide id="10" orient="horz" pos="1079">
          <p15:clr>
            <a:srgbClr val="FBAE40"/>
          </p15:clr>
        </p15:guide>
        <p15:guide id="11" orient="horz" pos="1366">
          <p15:clr>
            <a:srgbClr val="FBAE40"/>
          </p15:clr>
        </p15:guide>
        <p15:guide id="12" orient="horz" pos="1742">
          <p15:clr>
            <a:srgbClr val="FBAE40"/>
          </p15:clr>
        </p15:guide>
        <p15:guide id="13" orient="horz" pos="1832">
          <p15:clr>
            <a:srgbClr val="FBAE40"/>
          </p15:clr>
        </p15:guide>
        <p15:guide id="14" orient="horz" pos="2120">
          <p15:clr>
            <a:srgbClr val="FBAE40"/>
          </p15:clr>
        </p15:guide>
        <p15:guide id="15" orient="horz" pos="2212">
          <p15:clr>
            <a:srgbClr val="FBAE40"/>
          </p15:clr>
        </p15:guide>
        <p15:guide id="16" orient="horz" pos="2499">
          <p15:clr>
            <a:srgbClr val="FBAE40"/>
          </p15:clr>
        </p15:guide>
        <p15:guide id="17" orient="horz" pos="2586">
          <p15:clr>
            <a:srgbClr val="FBAE40"/>
          </p15:clr>
        </p15:guide>
        <p15:guide id="18" orient="horz" pos="2874">
          <p15:clr>
            <a:srgbClr val="FBAE40"/>
          </p15:clr>
        </p15:guide>
        <p15:guide id="19" orient="horz" pos="2957">
          <p15:clr>
            <a:srgbClr val="FBAE40"/>
          </p15:clr>
        </p15:guide>
        <p15:guide id="20" orient="horz" pos="3249">
          <p15:clr>
            <a:srgbClr val="FBAE40"/>
          </p15:clr>
        </p15:guide>
        <p15:guide id="21" orient="horz" pos="3335">
          <p15:clr>
            <a:srgbClr val="FBAE40"/>
          </p15:clr>
        </p15:guide>
        <p15:guide id="22" orient="horz" pos="3620">
          <p15:clr>
            <a:srgbClr val="FBAE40"/>
          </p15:clr>
        </p15:guide>
        <p15:guide id="23" orient="horz" pos="3713">
          <p15:clr>
            <a:srgbClr val="FBAE40"/>
          </p15:clr>
        </p15:guide>
        <p15:guide id="24" pos="813">
          <p15:clr>
            <a:srgbClr val="FBAE40"/>
          </p15:clr>
        </p15:guide>
        <p15:guide id="25" pos="918">
          <p15:clr>
            <a:srgbClr val="FBAE40"/>
          </p15:clr>
        </p15:guide>
        <p15:guide id="26" pos="1413">
          <p15:clr>
            <a:srgbClr val="FBAE40"/>
          </p15:clr>
        </p15:guide>
        <p15:guide id="27" pos="1510">
          <p15:clr>
            <a:srgbClr val="FBAE40"/>
          </p15:clr>
        </p15:guide>
        <p15:guide id="28" pos="2004">
          <p15:clr>
            <a:srgbClr val="FBAE40"/>
          </p15:clr>
        </p15:guide>
        <p15:guide id="29" pos="2105">
          <p15:clr>
            <a:srgbClr val="FBAE40"/>
          </p15:clr>
        </p15:guide>
        <p15:guide id="30" pos="2598">
          <p15:clr>
            <a:srgbClr val="FBAE40"/>
          </p15:clr>
        </p15:guide>
        <p15:guide id="31" pos="2699">
          <p15:clr>
            <a:srgbClr val="FBAE40"/>
          </p15:clr>
        </p15:guide>
        <p15:guide id="32" pos="3193">
          <p15:clr>
            <a:srgbClr val="FBAE40"/>
          </p15:clr>
        </p15:guide>
        <p15:guide id="33" pos="3294">
          <p15:clr>
            <a:srgbClr val="FBAE40"/>
          </p15:clr>
        </p15:guide>
        <p15:guide id="34" pos="3787">
          <p15:clr>
            <a:srgbClr val="FBAE40"/>
          </p15:clr>
        </p15:guide>
        <p15:guide id="35" pos="3888">
          <p15:clr>
            <a:srgbClr val="FBAE40"/>
          </p15:clr>
        </p15:guide>
        <p15:guide id="36" pos="4482">
          <p15:clr>
            <a:srgbClr val="FBAE40"/>
          </p15:clr>
        </p15:guide>
        <p15:guide id="37" pos="4381">
          <p15:clr>
            <a:srgbClr val="FBAE40"/>
          </p15:clr>
        </p15:guide>
        <p15:guide id="38" pos="4973">
          <p15:clr>
            <a:srgbClr val="FBAE40"/>
          </p15:clr>
        </p15:guide>
        <p15:guide id="39" pos="5074">
          <p15:clr>
            <a:srgbClr val="FBAE40"/>
          </p15:clr>
        </p15:guide>
        <p15:guide id="40" pos="5573">
          <p15:clr>
            <a:srgbClr val="FBAE40"/>
          </p15:clr>
        </p15:guide>
        <p15:guide id="41" pos="5671">
          <p15:clr>
            <a:srgbClr val="FBAE40"/>
          </p15:clr>
        </p15:guide>
        <p15:guide id="42" pos="6161">
          <p15:clr>
            <a:srgbClr val="FBAE40"/>
          </p15:clr>
        </p15:guide>
        <p15:guide id="43" pos="6266">
          <p15:clr>
            <a:srgbClr val="FBAE40"/>
          </p15:clr>
        </p15:guide>
        <p15:guide id="44" pos="6759">
          <p15:clr>
            <a:srgbClr val="FBAE40"/>
          </p15:clr>
        </p15:guide>
        <p15:guide id="45" pos="68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8BA00-344C-BB4C-B85A-6ACC548B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37AC9-C4B4-954E-A02E-F298A05C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C3A42F-5667-C644-A343-D2AA6367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CEC61-D590-3C45-8352-EB6976D5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035F0C-A868-A74A-A5FE-65B74BBF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5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BC61-A25C-D544-A0E3-B4A7EEF1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0EE9B7-69BF-524D-8862-F702794C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D0CAF5-9D6C-4B4D-84B9-3E03E8A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0E146-9B3F-4840-9F0D-6FDBB775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C6E062-8AB4-8B43-90B0-78D1CC99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0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5DFC0-2247-5045-A093-D180AB6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2F34F-1000-9A4A-A078-4676F29F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1BCB1-122C-8247-92FB-2D3E5BE7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38EBB5-8631-1242-8205-29CD9643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29621A-FAFE-5F48-AC70-2A1637EC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656C8B-0471-124E-8953-0849BB9B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9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DD3D2-2D6D-3E46-A659-F5198C5B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FD4EFF-F33E-884D-9973-194FD040A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17CBDE-3DDA-314C-8AEF-7783628F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64642A-102A-6D4F-B6F0-7562ABD5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EA56BC-8319-1647-AF33-D6CD95F0D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60994C-40F3-0242-B411-C709D230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FE0C6E-537C-DE45-955D-13BD20E5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8C4A93-68D6-F14D-B54C-E4633858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57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A5EC9-2723-1742-979D-B3BF426D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E3C08-80B9-4D48-A75E-685D76EA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279591-9C8A-494E-8772-6E0087DA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9C1751-6BB4-6543-B677-9C56617D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4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BE7277-B8B0-E247-B6E0-D27709CC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6A2AAF-7617-0E46-B09C-8EAAD0F1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CF666C-113D-F748-9B8D-DD4227DD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95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E675A-6713-AB4B-9A7F-B30D1C1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B37D4-C3BF-AB4E-9E82-1CB53958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6AA0A7-EB10-3248-BC69-08BE40AA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28ACF1-C40D-9C46-AB2D-9FA51613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757F9-000F-9744-85EC-B20A2603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69B49C-492C-684A-BEB0-3E308CAB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8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8C5FA-B9F7-2A4E-97D1-D5673DF2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7DAE3E-4FCD-F24B-9075-7345B7672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622FC-2799-B741-B303-2019E79B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F40A9-EFA0-C64F-A683-506E70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3F0CFB-EBFB-B342-B061-CA582C2C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391DE4-31D8-5648-A3F3-10B954C2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B54E-49C8-9E46-B49D-B9FE7828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27CAA-8017-4742-BFC6-F2D6A9A2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969F6-A984-5F4A-AD6A-C71A7630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841B4-6C9D-7A42-ABCF-44BDF84DE7A4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836F6-1F51-F24F-BD1D-C388FC1B7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85DEE-8A51-D44A-B30E-E3DC8CCA1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5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ations.hse.ru/view/23021731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iannlp.github.io/rugpt-dem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sber.ru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1CD99-2D22-CC4A-B8A7-BC249F138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 «Речевые </a:t>
            </a:r>
            <a:r>
              <a:rPr lang="ru-RU" dirty="0" err="1"/>
              <a:t>техологии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744F5F-4713-E74F-82C3-3216858C3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Карпов Николай</a:t>
            </a:r>
          </a:p>
          <a:p>
            <a:r>
              <a:rPr lang="en-US" dirty="0" err="1"/>
              <a:t>SmartSpeech</a:t>
            </a:r>
            <a:r>
              <a:rPr lang="en-US" dirty="0"/>
              <a:t> </a:t>
            </a:r>
            <a:r>
              <a:rPr lang="en-US" dirty="0" err="1"/>
              <a:t>SberDevices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15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7851F-05DB-5346-9DB3-671FD85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Смежные пары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F075FA-A244-AD41-B0E5-8D042498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" dirty="0"/>
              <a:t>Sacks et al. (1974)</a:t>
            </a:r>
          </a:p>
          <a:p>
            <a:pPr marL="0" indent="0">
              <a:buNone/>
            </a:pPr>
            <a:r>
              <a:rPr lang="ru-RU" dirty="0"/>
              <a:t>Первый спикер определят что будет дальше </a:t>
            </a:r>
          </a:p>
          <a:p>
            <a:r>
              <a:rPr lang="ru-RU" dirty="0"/>
              <a:t>Вопрос/ответ </a:t>
            </a:r>
          </a:p>
          <a:p>
            <a:r>
              <a:rPr lang="ru-RU" dirty="0"/>
              <a:t>Приветствие/приветствие </a:t>
            </a:r>
          </a:p>
          <a:p>
            <a:r>
              <a:rPr lang="ru-RU" dirty="0"/>
              <a:t>Комплимент/преуменьшение </a:t>
            </a:r>
          </a:p>
          <a:p>
            <a:r>
              <a:rPr lang="ru-RU" dirty="0"/>
              <a:t>Запрос/отдача</a:t>
            </a:r>
          </a:p>
          <a:p>
            <a:pPr marL="0" indent="0">
              <a:buNone/>
            </a:pPr>
            <a:r>
              <a:rPr lang="ru-RU" dirty="0"/>
              <a:t>Тишина внутри пары многозначительна</a:t>
            </a:r>
          </a:p>
          <a:p>
            <a:r>
              <a:rPr lang="ru-RU" dirty="0"/>
              <a:t>А: Тебя что-то беспокоит или нет? </a:t>
            </a:r>
          </a:p>
          <a:p>
            <a:pPr marL="0" indent="0">
              <a:buNone/>
            </a:pPr>
            <a:r>
              <a:rPr lang="ru-RU" dirty="0"/>
              <a:t>(1.0) </a:t>
            </a:r>
          </a:p>
          <a:p>
            <a:r>
              <a:rPr lang="ru-RU" dirty="0"/>
              <a:t>А: Да или нет? </a:t>
            </a:r>
          </a:p>
          <a:p>
            <a:pPr marL="0" indent="0">
              <a:buNone/>
            </a:pPr>
            <a:r>
              <a:rPr lang="ru-RU" dirty="0"/>
              <a:t>(1.5) </a:t>
            </a:r>
          </a:p>
          <a:p>
            <a:r>
              <a:rPr lang="ru-RU" dirty="0"/>
              <a:t>А: Ну!</a:t>
            </a:r>
          </a:p>
          <a:p>
            <a:r>
              <a:rPr lang="ru-RU" dirty="0"/>
              <a:t>Б: Нет.</a:t>
            </a:r>
          </a:p>
        </p:txBody>
      </p:sp>
    </p:spTree>
    <p:extLst>
      <p:ext uri="{BB962C8B-B14F-4D97-AF65-F5344CB8AC3E}">
        <p14:creationId xmlns:p14="http://schemas.microsoft.com/office/powerpoint/2010/main" val="319630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A1821-A177-1240-B278-BAE1C73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Речевые 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668A2-CC00-8A45-BCD7-21EA5CDA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Austin (1962):</a:t>
            </a:r>
            <a:r>
              <a:rPr lang="ru-RU" dirty="0"/>
              <a:t> Высказывание-это своего рода действие</a:t>
            </a:r>
          </a:p>
          <a:p>
            <a:pPr marL="0" indent="0">
              <a:buNone/>
            </a:pPr>
            <a:r>
              <a:rPr lang="ru-RU" dirty="0"/>
              <a:t>Примеры:</a:t>
            </a:r>
          </a:p>
          <a:p>
            <a:r>
              <a:rPr lang="ru-RU" dirty="0"/>
              <a:t>Я называю этот корабль Титаником </a:t>
            </a:r>
          </a:p>
          <a:p>
            <a:r>
              <a:rPr lang="ru-RU" dirty="0"/>
              <a:t>Я поддерживаю это предложение </a:t>
            </a:r>
          </a:p>
          <a:p>
            <a:r>
              <a:rPr lang="ru-RU" dirty="0"/>
              <a:t>Держу пари на сотку, что завтра пойдет снег </a:t>
            </a:r>
          </a:p>
          <a:p>
            <a:pPr marL="0" indent="0">
              <a:buNone/>
            </a:pPr>
            <a:r>
              <a:rPr lang="ru-RU" dirty="0"/>
              <a:t>Глаголы действия: называю, поддерживаю</a:t>
            </a:r>
          </a:p>
          <a:p>
            <a:r>
              <a:rPr lang="ru-RU" dirty="0" err="1"/>
              <a:t>Локутив</a:t>
            </a:r>
            <a:r>
              <a:rPr lang="ru-RU" dirty="0"/>
              <a:t> (что было сказано) </a:t>
            </a:r>
          </a:p>
          <a:p>
            <a:r>
              <a:rPr lang="ru-RU" dirty="0" err="1"/>
              <a:t>Иллокутивный</a:t>
            </a:r>
            <a:r>
              <a:rPr lang="ru-RU" dirty="0"/>
              <a:t> (Смысл высказывания, выражающая цель говорящего, что имеется ввиду)</a:t>
            </a:r>
          </a:p>
        </p:txBody>
      </p:sp>
    </p:spTree>
    <p:extLst>
      <p:ext uri="{BB962C8B-B14F-4D97-AF65-F5344CB8AC3E}">
        <p14:creationId xmlns:p14="http://schemas.microsoft.com/office/powerpoint/2010/main" val="22547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6F355-9B6F-0449-8C85-D4C045F8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 классов речевых актов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CA26A3-1465-E044-AE7F-34281E86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 err="1"/>
              <a:t>Assertives</a:t>
            </a:r>
            <a:r>
              <a:rPr lang="en" dirty="0"/>
              <a:t>:</a:t>
            </a:r>
            <a:r>
              <a:rPr lang="ru-RU" dirty="0"/>
              <a:t> убеждение говорящего в том, что что-то происходит (предложение, выдвижение, ругательство, хвастовство, заключение)</a:t>
            </a:r>
          </a:p>
          <a:p>
            <a:r>
              <a:rPr lang="en" dirty="0"/>
              <a:t>Directives:</a:t>
            </a:r>
            <a:r>
              <a:rPr lang="ru-RU" dirty="0"/>
              <a:t> попытки говорящего заставить адресата что-то сделать (просить, приказывать, просить, приглашать, советовать, умолять) </a:t>
            </a:r>
            <a:endParaRPr lang="en" dirty="0"/>
          </a:p>
          <a:p>
            <a:r>
              <a:rPr lang="en" dirty="0" err="1"/>
              <a:t>Commissives</a:t>
            </a:r>
            <a:r>
              <a:rPr lang="en" dirty="0"/>
              <a:t>:</a:t>
            </a:r>
            <a:r>
              <a:rPr lang="ru-RU" dirty="0"/>
              <a:t> посвящение в будущий курс действий (обещание, планирование, клятва, ставки, противодействие)</a:t>
            </a:r>
          </a:p>
          <a:p>
            <a:r>
              <a:rPr lang="en" dirty="0" err="1"/>
              <a:t>Expressives</a:t>
            </a:r>
            <a:r>
              <a:rPr lang="en" dirty="0"/>
              <a:t>:</a:t>
            </a:r>
            <a:r>
              <a:rPr lang="ru-RU" dirty="0"/>
              <a:t> выражение психологического состояния говорящего по поводу положения дел (благодарность, извинения, приветствие, сожаление)</a:t>
            </a:r>
          </a:p>
          <a:p>
            <a:r>
              <a:rPr lang="en" dirty="0"/>
              <a:t>Declarations:</a:t>
            </a:r>
            <a:r>
              <a:rPr lang="ru-RU" dirty="0"/>
              <a:t> изменение мира с помощью высказывания (Я ухожу в отставку; Ты уволен)</a:t>
            </a:r>
          </a:p>
        </p:txBody>
      </p:sp>
    </p:spTree>
    <p:extLst>
      <p:ext uri="{BB962C8B-B14F-4D97-AF65-F5344CB8AC3E}">
        <p14:creationId xmlns:p14="http://schemas.microsoft.com/office/powerpoint/2010/main" val="306239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105D2-A6A7-9E40-9378-EF0DEA99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Иллокутивный</a:t>
            </a:r>
            <a:r>
              <a:rPr lang="ru-RU" dirty="0"/>
              <a:t> акт: Заземление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4A8B8D-8664-CA4F-A7C5-6930D18A8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Почему загораются кнопки лифта?</a:t>
            </a:r>
          </a:p>
          <a:p>
            <a:r>
              <a:rPr lang="en" dirty="0"/>
              <a:t>Clark (1996) (after Norman 1988)</a:t>
            </a:r>
            <a:r>
              <a:rPr lang="ru-RU" dirty="0"/>
              <a:t> Принцип закрытия. </a:t>
            </a:r>
          </a:p>
          <a:p>
            <a:pPr marL="0" indent="0">
              <a:buNone/>
            </a:pPr>
            <a:r>
              <a:rPr lang="ru-RU" dirty="0"/>
              <a:t>Агенты, выполняющие действия, требуют доказательств того, что они преуспели в их выполнении</a:t>
            </a:r>
          </a:p>
          <a:p>
            <a:r>
              <a:rPr lang="ru-RU" dirty="0"/>
              <a:t>Как это выражается в диалоге?</a:t>
            </a:r>
          </a:p>
        </p:txBody>
      </p:sp>
    </p:spTree>
    <p:extLst>
      <p:ext uri="{BB962C8B-B14F-4D97-AF65-F5344CB8AC3E}">
        <p14:creationId xmlns:p14="http://schemas.microsoft.com/office/powerpoint/2010/main" val="277485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E4747-F0F4-DD4A-922D-9882F74F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Заземление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7986C-68F2-6345-8A49-E0875D1F3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Необходимо знать, было ли действие успешным или неудачным</a:t>
            </a:r>
          </a:p>
          <a:p>
            <a:r>
              <a:rPr lang="ru-RU" dirty="0"/>
              <a:t>Диалог - это тоже действие</a:t>
            </a:r>
          </a:p>
          <a:p>
            <a:pPr lvl="1"/>
            <a:r>
              <a:rPr lang="ru-RU" dirty="0"/>
              <a:t>коллективное действие, совершаемое говорящим и слушателем</a:t>
            </a:r>
          </a:p>
          <a:p>
            <a:pPr lvl="1"/>
            <a:r>
              <a:rPr lang="ru-RU" dirty="0"/>
              <a:t>Общая основа: набор вещей, в которые взаимно верят как говорящий, так и слушатель</a:t>
            </a:r>
          </a:p>
          <a:p>
            <a:r>
              <a:rPr lang="ru-RU" dirty="0"/>
              <a:t>Необходимо достичь взаимопонимания, поэтому слушатель должен обосновать или подтвердить высказывание говорящего.</a:t>
            </a:r>
          </a:p>
        </p:txBody>
      </p:sp>
    </p:spTree>
    <p:extLst>
      <p:ext uri="{BB962C8B-B14F-4D97-AF65-F5344CB8AC3E}">
        <p14:creationId xmlns:p14="http://schemas.microsoft.com/office/powerpoint/2010/main" val="186986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8CB16-0948-4346-A123-5D88A0E5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Заземление (</a:t>
            </a:r>
            <a:r>
              <a:rPr lang="en" dirty="0"/>
              <a:t>Clark and Schaefer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6E294E-CFE6-1B4E-B9F3-795706A4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Продолжение внимания</a:t>
            </a:r>
            <a:r>
              <a:rPr lang="en" dirty="0"/>
              <a:t>:</a:t>
            </a:r>
          </a:p>
          <a:p>
            <a:pPr lvl="1"/>
            <a:r>
              <a:rPr lang="en" dirty="0"/>
              <a:t>B </a:t>
            </a:r>
            <a:r>
              <a:rPr lang="ru-RU" dirty="0"/>
              <a:t>продолжает внимательно следить за </a:t>
            </a:r>
            <a:r>
              <a:rPr lang="en" dirty="0"/>
              <a:t>A</a:t>
            </a:r>
          </a:p>
          <a:p>
            <a:r>
              <a:rPr lang="ru-RU" dirty="0"/>
              <a:t>Соответствующий следующий вклад</a:t>
            </a:r>
            <a:r>
              <a:rPr lang="en" dirty="0"/>
              <a:t>:</a:t>
            </a:r>
          </a:p>
          <a:p>
            <a:pPr lvl="1"/>
            <a:r>
              <a:rPr lang="en" dirty="0"/>
              <a:t>B</a:t>
            </a:r>
            <a:r>
              <a:rPr lang="ru-RU" dirty="0"/>
              <a:t> делает следующий соответствующий вклад</a:t>
            </a:r>
            <a:endParaRPr lang="en" dirty="0"/>
          </a:p>
          <a:p>
            <a:r>
              <a:rPr lang="ru-RU" dirty="0"/>
              <a:t>Одобрение</a:t>
            </a:r>
            <a:r>
              <a:rPr lang="en" dirty="0"/>
              <a:t>:</a:t>
            </a:r>
          </a:p>
          <a:p>
            <a:pPr lvl="1"/>
            <a:r>
              <a:rPr lang="ru-RU" dirty="0"/>
              <a:t>Б кивает или говорит продолжение (ага) или оценку (отлично!)</a:t>
            </a:r>
          </a:p>
          <a:p>
            <a:r>
              <a:rPr lang="ru-RU" dirty="0"/>
              <a:t>Демонстрация</a:t>
            </a:r>
            <a:r>
              <a:rPr lang="en" dirty="0"/>
              <a:t>:</a:t>
            </a:r>
          </a:p>
          <a:p>
            <a:pPr lvl="1"/>
            <a:r>
              <a:rPr lang="en" dirty="0"/>
              <a:t>B </a:t>
            </a:r>
            <a:r>
              <a:rPr lang="ru-RU" dirty="0"/>
              <a:t>демонстрирует понимание</a:t>
            </a:r>
            <a:r>
              <a:rPr lang="en" dirty="0"/>
              <a:t> A </a:t>
            </a:r>
            <a:r>
              <a:rPr lang="ru-RU" dirty="0" err="1"/>
              <a:t>переформулируя</a:t>
            </a:r>
            <a:r>
              <a:rPr lang="ru-RU" dirty="0"/>
              <a:t> слова </a:t>
            </a:r>
            <a:r>
              <a:rPr lang="en" dirty="0"/>
              <a:t>A</a:t>
            </a:r>
            <a:r>
              <a:rPr lang="ru-RU" dirty="0"/>
              <a:t> или дополняя, или продолжая</a:t>
            </a:r>
            <a:r>
              <a:rPr lang="en" dirty="0"/>
              <a:t> </a:t>
            </a:r>
            <a:r>
              <a:rPr lang="ru-RU" dirty="0"/>
              <a:t>фразу </a:t>
            </a:r>
            <a:r>
              <a:rPr lang="en" dirty="0"/>
              <a:t>A</a:t>
            </a:r>
          </a:p>
          <a:p>
            <a:r>
              <a:rPr lang="ru-RU" dirty="0"/>
              <a:t>Отображение</a:t>
            </a:r>
            <a:r>
              <a:rPr lang="en" dirty="0"/>
              <a:t>:</a:t>
            </a:r>
          </a:p>
          <a:p>
            <a:pPr lvl="1"/>
            <a:r>
              <a:rPr lang="en" dirty="0"/>
              <a:t>B </a:t>
            </a:r>
            <a:r>
              <a:rPr lang="ru-RU" dirty="0"/>
              <a:t>повторяет полностью или часть слов</a:t>
            </a:r>
            <a:r>
              <a:rPr lang="en" dirty="0"/>
              <a:t> 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2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A78AF-A0B9-B24B-87D2-206CF039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заземления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52EF8-A03F-DD41-90A5-B27360952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Отображение</a:t>
            </a:r>
            <a:r>
              <a:rPr lang="en" dirty="0"/>
              <a:t>:</a:t>
            </a:r>
          </a:p>
          <a:p>
            <a:r>
              <a:rPr lang="en-US" dirty="0"/>
              <a:t>B</a:t>
            </a:r>
            <a:r>
              <a:rPr lang="en" dirty="0"/>
              <a:t>: </a:t>
            </a:r>
            <a:r>
              <a:rPr lang="ru-RU" dirty="0"/>
              <a:t>Мне нужно ехать в мае</a:t>
            </a:r>
            <a:endParaRPr lang="en" dirty="0"/>
          </a:p>
          <a:p>
            <a:r>
              <a:rPr lang="en" dirty="0"/>
              <a:t>A: </a:t>
            </a:r>
            <a:r>
              <a:rPr lang="ru-RU" dirty="0"/>
              <a:t>И в какой день в мае ты хочешь ехать</a:t>
            </a:r>
            <a:r>
              <a:rPr lang="en" dirty="0"/>
              <a:t>?</a:t>
            </a:r>
          </a:p>
          <a:p>
            <a:pPr marL="0" indent="0">
              <a:buNone/>
            </a:pPr>
            <a:r>
              <a:rPr lang="ru-RU" dirty="0"/>
              <a:t>Одобрение</a:t>
            </a:r>
            <a:endParaRPr lang="en" dirty="0"/>
          </a:p>
          <a:p>
            <a:r>
              <a:rPr lang="en" dirty="0"/>
              <a:t>B: </a:t>
            </a:r>
            <a:r>
              <a:rPr lang="ru-RU" dirty="0"/>
              <a:t>Я хочу слетать в Крым</a:t>
            </a:r>
            <a:endParaRPr lang="en" dirty="0"/>
          </a:p>
          <a:p>
            <a:r>
              <a:rPr lang="en" dirty="0"/>
              <a:t>A: </a:t>
            </a:r>
            <a:r>
              <a:rPr lang="ru-RU" dirty="0"/>
              <a:t>ого!</a:t>
            </a:r>
            <a:endParaRPr lang="en" dirty="0"/>
          </a:p>
          <a:p>
            <a:r>
              <a:rPr lang="en" dirty="0"/>
              <a:t>B: </a:t>
            </a:r>
            <a:r>
              <a:rPr lang="ru-RU" dirty="0"/>
              <a:t>в Ялту, в гостиницу </a:t>
            </a:r>
            <a:r>
              <a:rPr lang="ru-RU" dirty="0" err="1"/>
              <a:t>Мрия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07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93A60-9687-734E-8F87-975467FE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пример заземления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9F205-A32A-0043-8A0E-DCA7EB7B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Одобрение + следующий соответствующий вклад</a:t>
            </a:r>
            <a:endParaRPr lang="en" dirty="0"/>
          </a:p>
          <a:p>
            <a:r>
              <a:rPr lang="ru-RU" dirty="0"/>
              <a:t>И в какой день в мае ты хочешь поехать?</a:t>
            </a:r>
            <a:endParaRPr lang="en" dirty="0"/>
          </a:p>
          <a:p>
            <a:r>
              <a:rPr lang="ru-RU" dirty="0"/>
              <a:t>И в какой город ты едешь?</a:t>
            </a:r>
          </a:p>
          <a:p>
            <a:r>
              <a:rPr lang="ru-RU" dirty="0"/>
              <a:t>И в какое время собираешься выезжать</a:t>
            </a:r>
            <a:r>
              <a:rPr lang="en" dirty="0"/>
              <a:t>?</a:t>
            </a:r>
          </a:p>
          <a:p>
            <a:pPr marL="0" indent="0">
              <a:buNone/>
            </a:pPr>
            <a:r>
              <a:rPr lang="ru-RU" dirty="0"/>
              <a:t>И - указывает клиенту, что агент успешно понял ответ на последний вопрос.</a:t>
            </a:r>
          </a:p>
        </p:txBody>
      </p:sp>
    </p:spTree>
    <p:extLst>
      <p:ext uri="{BB962C8B-B14F-4D97-AF65-F5344CB8AC3E}">
        <p14:creationId xmlns:p14="http://schemas.microsoft.com/office/powerpoint/2010/main" val="78400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12288-A22D-0A46-899A-2BD975EF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Заземление отрицательного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4D6C9-417E-4441-A8B1-91C0C2E1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System: </a:t>
            </a:r>
            <a:r>
              <a:rPr lang="ru-RU" dirty="0"/>
              <a:t>Хочешь еще что-то изменить в своем личном профиле</a:t>
            </a:r>
            <a:r>
              <a:rPr lang="en" dirty="0"/>
              <a:t>?</a:t>
            </a:r>
          </a:p>
          <a:p>
            <a:r>
              <a:rPr lang="en" dirty="0"/>
              <a:t>Caller: </a:t>
            </a:r>
            <a:r>
              <a:rPr lang="ru-RU" dirty="0"/>
              <a:t>Нет</a:t>
            </a:r>
            <a:r>
              <a:rPr lang="en" dirty="0"/>
              <a:t>.</a:t>
            </a:r>
          </a:p>
          <a:p>
            <a:r>
              <a:rPr lang="en" dirty="0"/>
              <a:t>System: </a:t>
            </a:r>
            <a:r>
              <a:rPr lang="ru-RU" dirty="0"/>
              <a:t>Хорошо, что дальше</a:t>
            </a:r>
            <a:r>
              <a:rPr lang="en" dirty="0"/>
              <a:t>?</a:t>
            </a:r>
            <a:endParaRPr lang="ru-RU" dirty="0"/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System: </a:t>
            </a:r>
            <a:r>
              <a:rPr lang="ru-RU" dirty="0"/>
              <a:t>Хочешь еще что-то изменить в своем личном профиле</a:t>
            </a:r>
            <a:r>
              <a:rPr lang="en" dirty="0"/>
              <a:t>?</a:t>
            </a:r>
          </a:p>
          <a:p>
            <a:r>
              <a:rPr lang="en" dirty="0"/>
              <a:t>Caller: </a:t>
            </a:r>
            <a:r>
              <a:rPr lang="ru-RU" dirty="0"/>
              <a:t>Нет</a:t>
            </a:r>
            <a:r>
              <a:rPr lang="en" dirty="0"/>
              <a:t>.</a:t>
            </a:r>
          </a:p>
          <a:p>
            <a:r>
              <a:rPr lang="en" dirty="0"/>
              <a:t>System: </a:t>
            </a:r>
            <a:r>
              <a:rPr lang="ru-RU" dirty="0"/>
              <a:t>Что дальше</a:t>
            </a:r>
            <a:r>
              <a:rPr lang="en" dirty="0"/>
              <a:t>?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37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12288-A22D-0A46-899A-2BD975EF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Заземление отрицательного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4D6C9-417E-4441-A8B1-91C0C2E1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System: </a:t>
            </a:r>
            <a:r>
              <a:rPr lang="ru-RU" dirty="0"/>
              <a:t>Хочешь еще что-то изменить в своем личном профиле</a:t>
            </a:r>
            <a:r>
              <a:rPr lang="en" dirty="0"/>
              <a:t>?</a:t>
            </a:r>
          </a:p>
          <a:p>
            <a:r>
              <a:rPr lang="en" dirty="0"/>
              <a:t>Caller: </a:t>
            </a:r>
            <a:r>
              <a:rPr lang="ru-RU" dirty="0"/>
              <a:t>Нет</a:t>
            </a:r>
            <a:r>
              <a:rPr lang="en" dirty="0"/>
              <a:t>.</a:t>
            </a:r>
          </a:p>
          <a:p>
            <a:r>
              <a:rPr lang="en" dirty="0">
                <a:solidFill>
                  <a:srgbClr val="92D050"/>
                </a:solidFill>
              </a:rPr>
              <a:t>System: </a:t>
            </a:r>
            <a:r>
              <a:rPr lang="ru-RU" dirty="0">
                <a:solidFill>
                  <a:srgbClr val="92D050"/>
                </a:solidFill>
              </a:rPr>
              <a:t>Хорошо, что дальше</a:t>
            </a:r>
            <a:r>
              <a:rPr lang="en" dirty="0">
                <a:solidFill>
                  <a:srgbClr val="92D050"/>
                </a:solidFill>
              </a:rPr>
              <a:t>?</a:t>
            </a:r>
            <a:endParaRPr lang="ru-RU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System: </a:t>
            </a:r>
            <a:r>
              <a:rPr lang="ru-RU" dirty="0"/>
              <a:t>Хочешь еще что-то изменить в своем личном профиле</a:t>
            </a:r>
            <a:r>
              <a:rPr lang="en" dirty="0"/>
              <a:t>?</a:t>
            </a:r>
          </a:p>
          <a:p>
            <a:r>
              <a:rPr lang="en" dirty="0"/>
              <a:t>Caller: </a:t>
            </a:r>
            <a:r>
              <a:rPr lang="ru-RU" dirty="0"/>
              <a:t>Нет</a:t>
            </a:r>
            <a:r>
              <a:rPr lang="en" dirty="0"/>
              <a:t>.</a:t>
            </a:r>
          </a:p>
          <a:p>
            <a:r>
              <a:rPr lang="en" dirty="0">
                <a:solidFill>
                  <a:srgbClr val="FF0000"/>
                </a:solidFill>
              </a:rPr>
              <a:t>System: </a:t>
            </a:r>
            <a:r>
              <a:rPr lang="ru-RU" dirty="0">
                <a:solidFill>
                  <a:srgbClr val="FF0000"/>
                </a:solidFill>
              </a:rPr>
              <a:t>Что дальше</a:t>
            </a:r>
            <a:r>
              <a:rPr lang="en" dirty="0">
                <a:solidFill>
                  <a:srgbClr val="FF0000"/>
                </a:solidFill>
              </a:rPr>
              <a:t>?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952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19060-D905-3141-8555-43FE615B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33F58-0FAB-FC43-8B22-A2D66F2E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Общее понимание принципов работы диалоговых систем</a:t>
            </a:r>
          </a:p>
          <a:p>
            <a:r>
              <a:rPr lang="ru-RU" dirty="0"/>
              <a:t>Построение диалоговой системы при помощи </a:t>
            </a:r>
            <a:r>
              <a:rPr lang="en" dirty="0" err="1"/>
              <a:t>SmartMarket</a:t>
            </a:r>
            <a:endParaRPr lang="ru-RU" dirty="0"/>
          </a:p>
          <a:p>
            <a:r>
              <a:rPr lang="ru-RU" dirty="0"/>
              <a:t>Методы анализа речевых сигналов 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Синтез речи</a:t>
            </a:r>
          </a:p>
        </p:txBody>
      </p:sp>
    </p:spTree>
    <p:extLst>
      <p:ext uri="{BB962C8B-B14F-4D97-AF65-F5344CB8AC3E}">
        <p14:creationId xmlns:p14="http://schemas.microsoft.com/office/powerpoint/2010/main" val="2628123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0E24E-D09E-C741-8BE3-F349DC3D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Явное подтверждение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9636D-5B84-424C-8792-A666A12B3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Caller</a:t>
            </a:r>
            <a:r>
              <a:rPr lang="ru-RU" dirty="0"/>
              <a:t>:</a:t>
            </a:r>
            <a:r>
              <a:rPr lang="en" dirty="0"/>
              <a:t> </a:t>
            </a:r>
            <a:r>
              <a:rPr lang="ru-RU" dirty="0"/>
              <a:t>Я хочу уехать из Москвы в Сочи утром 25 сентября Аэрофлотом</a:t>
            </a:r>
          </a:p>
          <a:p>
            <a:r>
              <a:rPr lang="en" dirty="0"/>
              <a:t>System</a:t>
            </a:r>
            <a:r>
              <a:rPr lang="ru-RU" dirty="0"/>
              <a:t>:</a:t>
            </a:r>
            <a:r>
              <a:rPr lang="en" dirty="0"/>
              <a:t> </a:t>
            </a:r>
            <a:r>
              <a:rPr lang="ru-RU" dirty="0"/>
              <a:t>Давайте посмотрим, вы хотите вылететь из Москвы в Сочи 25 сентября. Верно?</a:t>
            </a:r>
          </a:p>
          <a:p>
            <a:r>
              <a:rPr lang="en" dirty="0"/>
              <a:t>Caller</a:t>
            </a:r>
            <a:r>
              <a:rPr lang="ru-RU" dirty="0"/>
              <a:t>: Да</a:t>
            </a:r>
          </a:p>
        </p:txBody>
      </p:sp>
    </p:spTree>
    <p:extLst>
      <p:ext uri="{BB962C8B-B14F-4D97-AF65-F5344CB8AC3E}">
        <p14:creationId xmlns:p14="http://schemas.microsoft.com/office/powerpoint/2010/main" val="175612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684F5-3EDA-364E-B7EE-2342E421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A6E48D-FA52-8544-BC7E-91A46A3E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Анализ диалогов в социальной сети</a:t>
            </a:r>
          </a:p>
          <a:p>
            <a:r>
              <a:rPr lang="en" dirty="0"/>
              <a:t>25 </a:t>
            </a:r>
            <a:r>
              <a:rPr lang="ru-RU" dirty="0"/>
              <a:t>типов интенций</a:t>
            </a:r>
          </a:p>
          <a:p>
            <a:r>
              <a:rPr lang="en" dirty="0"/>
              <a:t>5 </a:t>
            </a:r>
            <a:r>
              <a:rPr lang="ru-RU" dirty="0" err="1"/>
              <a:t>супертипов</a:t>
            </a:r>
            <a:r>
              <a:rPr lang="ru-RU" dirty="0"/>
              <a:t> интенций</a:t>
            </a:r>
          </a:p>
          <a:p>
            <a:r>
              <a:rPr lang="en" dirty="0"/>
              <a:t>4 </a:t>
            </a:r>
            <a:r>
              <a:rPr lang="ru-RU" dirty="0"/>
              <a:t>направлений интенции</a:t>
            </a:r>
          </a:p>
          <a:p>
            <a:r>
              <a:rPr lang="ru-RU" dirty="0"/>
              <a:t>Итого </a:t>
            </a:r>
            <a:r>
              <a:rPr lang="en" dirty="0"/>
              <a:t>25x4 = 100</a:t>
            </a:r>
            <a:r>
              <a:rPr lang="ru-RU" dirty="0"/>
              <a:t> категорий </a:t>
            </a:r>
            <a:endParaRPr lang="en-US" dirty="0"/>
          </a:p>
          <a:p>
            <a:r>
              <a:rPr lang="ru-RU" dirty="0"/>
              <a:t>Бабкин Э. А., Карпов Н. В., Радина Н. К., Улитин Б. И. </a:t>
            </a:r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Невидимые правила цифрового политического участия: компьютерные модели онлайн-дискуссий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63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9DBF5-46ED-4A40-B447-037ACAC8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Направление интенций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E7AF63-CEA6-A345-9B2B-9B737B1FF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53" y="2196183"/>
            <a:ext cx="8691937" cy="3621641"/>
          </a:xfrm>
        </p:spPr>
      </p:pic>
    </p:spTree>
    <p:extLst>
      <p:ext uri="{BB962C8B-B14F-4D97-AF65-F5344CB8AC3E}">
        <p14:creationId xmlns:p14="http://schemas.microsoft.com/office/powerpoint/2010/main" val="311026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9DBF5-46ED-4A40-B447-037ACAC8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интенций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E1221D77-74AD-564D-A46C-8B43229F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0575"/>
            <a:ext cx="10568357" cy="5167901"/>
          </a:xfrm>
        </p:spPr>
      </p:pic>
    </p:spTree>
    <p:extLst>
      <p:ext uri="{BB962C8B-B14F-4D97-AF65-F5344CB8AC3E}">
        <p14:creationId xmlns:p14="http://schemas.microsoft.com/office/powerpoint/2010/main" val="291993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45994-6AD2-D64D-BF64-80CEFA11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интенций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0437570-C09A-C648-A855-33A7F4E6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784" y="1690688"/>
            <a:ext cx="6464216" cy="4980626"/>
          </a:xfrm>
        </p:spPr>
      </p:pic>
    </p:spTree>
    <p:extLst>
      <p:ext uri="{BB962C8B-B14F-4D97-AF65-F5344CB8AC3E}">
        <p14:creationId xmlns:p14="http://schemas.microsoft.com/office/powerpoint/2010/main" val="1736336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0613A-83EB-F641-B51B-693E3E6B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диалога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9A1154-A06B-4745-B0E1-5D1789BCE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440" y="1690688"/>
            <a:ext cx="5535822" cy="4911604"/>
          </a:xfrm>
        </p:spPr>
      </p:pic>
    </p:spTree>
    <p:extLst>
      <p:ext uri="{BB962C8B-B14F-4D97-AF65-F5344CB8AC3E}">
        <p14:creationId xmlns:p14="http://schemas.microsoft.com/office/powerpoint/2010/main" val="130983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BD8DC-EBCC-7B44-8522-E219FF7E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Диалоговые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0A03F-4EF8-4840-A776-4AD793A2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Целеориентированные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Цель: короткий диалог с достижением цели</a:t>
            </a:r>
          </a:p>
          <a:p>
            <a:pPr marL="0" indent="0">
              <a:buNone/>
            </a:pPr>
            <a:r>
              <a:rPr lang="ru-RU" dirty="0"/>
              <a:t>Бронирование билета или кафе, голосовой интерфейс навигатора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Не ориентированные на цель</a:t>
            </a:r>
          </a:p>
          <a:p>
            <a:pPr marL="0" indent="0">
              <a:buNone/>
            </a:pPr>
            <a:r>
              <a:rPr lang="ru-RU" dirty="0"/>
              <a:t>Цель: максимально длинный диалог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311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33DC1-CC1D-0646-ABCB-F3A178EC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ориентированные на 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0CB3A-5358-6A44-895F-1C91117B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GPT3 </a:t>
            </a:r>
            <a:r>
              <a:rPr lang="en-US" dirty="0">
                <a:hlinkClick r:id="rId2"/>
              </a:rPr>
              <a:t>https://russiannlp.github.io/rugpt-demo/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89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590B0B-26FB-FF4E-AA01-B105EEAE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ru-RU" dirty="0" err="1"/>
              <a:t>целеориентированной</a:t>
            </a:r>
            <a:r>
              <a:rPr lang="ru-RU" dirty="0"/>
              <a:t> диалоговой системы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7E785FD-6ED5-6842-AEF6-F793D4E52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67847"/>
            <a:ext cx="10512379" cy="35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8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22C90-3142-134B-AA56-A5CEC5FA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Менеджер диалога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28E39-E789-844E-8F31-FB34A4C0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Задает направление и структуру диалога </a:t>
            </a:r>
            <a:r>
              <a:rPr lang="en" dirty="0"/>
              <a:t>Controls the architecture and structure of</a:t>
            </a:r>
            <a:r>
              <a:rPr lang="ru-RU" dirty="0"/>
              <a:t> </a:t>
            </a:r>
            <a:r>
              <a:rPr lang="en" dirty="0"/>
              <a:t>dialogue</a:t>
            </a:r>
          </a:p>
          <a:p>
            <a:r>
              <a:rPr lang="ru-RU" dirty="0"/>
              <a:t>Принимает на вход компоненты из</a:t>
            </a:r>
            <a:r>
              <a:rPr lang="en" dirty="0"/>
              <a:t> ASR/NLU</a:t>
            </a:r>
            <a:r>
              <a:rPr lang="ru-RU" dirty="0"/>
              <a:t> блоков</a:t>
            </a:r>
            <a:endParaRPr lang="en" dirty="0"/>
          </a:p>
          <a:p>
            <a:r>
              <a:rPr lang="ru-RU" dirty="0"/>
              <a:t>Поддерживает какие-то состояния</a:t>
            </a:r>
            <a:endParaRPr lang="en" dirty="0"/>
          </a:p>
          <a:p>
            <a:r>
              <a:rPr lang="ru-RU" dirty="0"/>
              <a:t>Взаимодействует с </a:t>
            </a:r>
            <a:r>
              <a:rPr lang="en" dirty="0"/>
              <a:t>Task Manager</a:t>
            </a:r>
          </a:p>
          <a:p>
            <a:r>
              <a:rPr lang="ru-RU" dirty="0"/>
              <a:t>Выдает выход в модели</a:t>
            </a:r>
            <a:r>
              <a:rPr lang="en" dirty="0"/>
              <a:t> NLG/TTS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02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82AFA-4632-8243-AFCE-39EAE7A2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0FB7EF-82D6-2A4B-8A7D-A55D0043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Непрерывная речь с большим словарем (</a:t>
            </a:r>
            <a:r>
              <a:rPr lang="en" dirty="0"/>
              <a:t>Large Vocabulary Continuous Speech</a:t>
            </a:r>
            <a:r>
              <a:rPr lang="ru-RU" dirty="0"/>
              <a:t> - </a:t>
            </a:r>
            <a:r>
              <a:rPr lang="en" dirty="0"/>
              <a:t>LVCSR)</a:t>
            </a:r>
            <a:r>
              <a:rPr lang="ru-RU" dirty="0"/>
              <a:t> </a:t>
            </a:r>
            <a:r>
              <a:rPr lang="en" dirty="0"/>
              <a:t>~64,000 </a:t>
            </a:r>
            <a:r>
              <a:rPr lang="ru-RU" dirty="0"/>
              <a:t>слов</a:t>
            </a:r>
            <a:endParaRPr lang="en" dirty="0"/>
          </a:p>
          <a:p>
            <a:r>
              <a:rPr lang="ru-RU" dirty="0" err="1"/>
              <a:t>Дикторонезависимое</a:t>
            </a:r>
            <a:r>
              <a:rPr lang="ru-RU" dirty="0"/>
              <a:t> </a:t>
            </a:r>
            <a:r>
              <a:rPr lang="en" dirty="0"/>
              <a:t>(vs. </a:t>
            </a:r>
            <a:r>
              <a:rPr lang="ru-RU" dirty="0"/>
              <a:t>Настроенное на диктора</a:t>
            </a:r>
            <a:r>
              <a:rPr lang="en" dirty="0"/>
              <a:t>)</a:t>
            </a:r>
          </a:p>
          <a:p>
            <a:r>
              <a:rPr lang="ru-RU" dirty="0"/>
              <a:t>Непрерывная речь</a:t>
            </a:r>
            <a:r>
              <a:rPr lang="en" dirty="0"/>
              <a:t> (vs </a:t>
            </a:r>
            <a:r>
              <a:rPr lang="ru-RU" dirty="0"/>
              <a:t>изолированные слова</a:t>
            </a:r>
            <a:r>
              <a:rPr lang="en" dirty="0"/>
              <a:t>)</a:t>
            </a:r>
          </a:p>
          <a:p>
            <a:r>
              <a:rPr lang="ru-RU" dirty="0"/>
              <a:t>Потоковое, онлайн и офлайн распознавание </a:t>
            </a:r>
          </a:p>
        </p:txBody>
      </p:sp>
    </p:spTree>
    <p:extLst>
      <p:ext uri="{BB962C8B-B14F-4D97-AF65-F5344CB8AC3E}">
        <p14:creationId xmlns:p14="http://schemas.microsoft.com/office/powerpoint/2010/main" val="3014653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8924F-59E2-E54F-8383-7D4D2C63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Диалог + управление задачей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29401D-B080-2744-A36B-E7F33B0CB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Простые диалоговые задачи можно представлять как интерактивное заполнение структуры данных или таблицы</a:t>
            </a:r>
          </a:p>
          <a:p>
            <a:r>
              <a:rPr lang="ru-RU" dirty="0"/>
              <a:t>Выполнение задач (например, бронирование) может осуществляться через </a:t>
            </a:r>
            <a:r>
              <a:rPr lang="en" dirty="0"/>
              <a:t>API </a:t>
            </a:r>
            <a:r>
              <a:rPr lang="ru-RU" dirty="0"/>
              <a:t>и т.д.</a:t>
            </a:r>
          </a:p>
          <a:p>
            <a:r>
              <a:rPr lang="ru-RU" dirty="0"/>
              <a:t>Определение структуры данных, необходимой для выполнения задачи, может быть сложным и трудоемким</a:t>
            </a:r>
          </a:p>
          <a:p>
            <a:r>
              <a:rPr lang="ru-RU" dirty="0"/>
              <a:t>Некоторые современные подходы пытаются напрямую изучать действия диалога/задачи</a:t>
            </a:r>
          </a:p>
        </p:txBody>
      </p:sp>
    </p:spTree>
    <p:extLst>
      <p:ext uri="{BB962C8B-B14F-4D97-AF65-F5344CB8AC3E}">
        <p14:creationId xmlns:p14="http://schemas.microsoft.com/office/powerpoint/2010/main" val="242272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AE920-01F2-9249-AD42-3B287C3C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6807" cy="1325563"/>
          </a:xfrm>
        </p:spPr>
        <p:txBody>
          <a:bodyPr/>
          <a:lstStyle/>
          <a:p>
            <a:r>
              <a:rPr lang="ru-RU" dirty="0" err="1"/>
              <a:t>Целеориентированные</a:t>
            </a:r>
            <a:r>
              <a:rPr lang="ru-RU" dirty="0"/>
              <a:t> диалоговые системы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4DBB0A-A78E-B04B-947E-41FF644E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46" y="1376738"/>
            <a:ext cx="8614797" cy="5481262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05D1CF-0C06-604C-9099-FA8825D93BD0}"/>
              </a:ext>
            </a:extLst>
          </p:cNvPr>
          <p:cNvSpPr/>
          <p:nvPr/>
        </p:nvSpPr>
        <p:spPr>
          <a:xfrm>
            <a:off x="3724581" y="3244334"/>
            <a:ext cx="4742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-apple-system"/>
              </a:rPr>
              <a:t>Сингапур стал первой страной, разрешившей</a:t>
            </a:r>
            <a:endParaRPr lang="ru-RU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7366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AE920-01F2-9249-AD42-3B287C3C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6807" cy="1325563"/>
          </a:xfrm>
        </p:spPr>
        <p:txBody>
          <a:bodyPr/>
          <a:lstStyle/>
          <a:p>
            <a:r>
              <a:rPr lang="ru-RU" dirty="0"/>
              <a:t>Возможные архитектуры для управления диалогом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DC02CA-AF46-834A-B5AF-0D2015B42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Finite State</a:t>
            </a:r>
          </a:p>
          <a:p>
            <a:r>
              <a:rPr lang="en" dirty="0"/>
              <a:t>Frame-based</a:t>
            </a:r>
          </a:p>
          <a:p>
            <a:r>
              <a:rPr lang="en" dirty="0"/>
              <a:t>Information State (Markov Decision Process)</a:t>
            </a:r>
          </a:p>
          <a:p>
            <a:r>
              <a:rPr lang="en" dirty="0"/>
              <a:t>Distributional / neural network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230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21647-F699-8B49-A7AD-69DE0160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Finite State Dialog Manager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EC237D-FE8D-2142-A318-1F866DE9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720" y="1378920"/>
            <a:ext cx="8300343" cy="5479079"/>
          </a:xfrm>
        </p:spPr>
      </p:pic>
    </p:spTree>
    <p:extLst>
      <p:ext uri="{BB962C8B-B14F-4D97-AF65-F5344CB8AC3E}">
        <p14:creationId xmlns:p14="http://schemas.microsoft.com/office/powerpoint/2010/main" val="314511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7255-54A6-EE4C-A9F3-DFDED466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Инициатива в диалоге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1A2D3-EF51-394A-A34C-C3F23268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Системы, управляющие разговором, называются системой с единственной инициативой.</a:t>
            </a:r>
          </a:p>
          <a:p>
            <a:r>
              <a:rPr lang="ru-RU" dirty="0"/>
              <a:t>Инициатива – кто управляет диалогом</a:t>
            </a:r>
          </a:p>
          <a:p>
            <a:r>
              <a:rPr lang="ru-RU" dirty="0"/>
              <a:t>В нормальном человеческом диалоге инициатива переходит от собеседника к собеседнику</a:t>
            </a:r>
          </a:p>
        </p:txBody>
      </p:sp>
    </p:spTree>
    <p:extLst>
      <p:ext uri="{BB962C8B-B14F-4D97-AF65-F5344CB8AC3E}">
        <p14:creationId xmlns:p14="http://schemas.microsoft.com/office/powerpoint/2010/main" val="24795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8A00B-6E47-9448-A3E6-841056AA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Инициатива у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B141AC-7592-234D-8C42-ED572C40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Пользователь управляет системой. Спрашивает вопрос – система отвечает</a:t>
            </a:r>
          </a:p>
          <a:p>
            <a:pPr marL="0" indent="0">
              <a:buNone/>
            </a:pPr>
            <a:r>
              <a:rPr lang="ru-RU" dirty="0"/>
              <a:t>Пример: голосовой Веб поиск</a:t>
            </a:r>
          </a:p>
          <a:p>
            <a:pPr marL="0" indent="0">
              <a:buNone/>
            </a:pPr>
            <a:r>
              <a:rPr lang="ru-RU" dirty="0"/>
              <a:t>Но система не может: </a:t>
            </a:r>
          </a:p>
          <a:p>
            <a:r>
              <a:rPr lang="ru-RU" dirty="0"/>
              <a:t>задавайте вопросы в ответ, </a:t>
            </a:r>
          </a:p>
          <a:p>
            <a:r>
              <a:rPr lang="ru-RU" dirty="0"/>
              <a:t>вступайте в диалог с разъяснениями, </a:t>
            </a:r>
          </a:p>
          <a:p>
            <a:r>
              <a:rPr lang="ru-RU" dirty="0"/>
              <a:t>вступайте в диалог с подтверждением</a:t>
            </a:r>
          </a:p>
        </p:txBody>
      </p:sp>
    </p:spTree>
    <p:extLst>
      <p:ext uri="{BB962C8B-B14F-4D97-AF65-F5344CB8AC3E}">
        <p14:creationId xmlns:p14="http://schemas.microsoft.com/office/powerpoint/2010/main" val="2440416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28C36-73F7-8D4E-AA7A-90D8EF52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Инициатива у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DDA4DC-8B5F-6F40-8D42-1FDF8A8C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 полностью контролирует обсуждение</a:t>
            </a:r>
          </a:p>
          <a:p>
            <a:r>
              <a:rPr lang="ru-RU" dirty="0"/>
              <a:t>Простота сборки</a:t>
            </a:r>
          </a:p>
          <a:p>
            <a:r>
              <a:rPr lang="ru-RU" dirty="0"/>
              <a:t> Пользователь всегда знает, что он может сказать дальше</a:t>
            </a:r>
          </a:p>
          <a:p>
            <a:r>
              <a:rPr lang="ru-RU" dirty="0"/>
              <a:t>Система всегда знает, что пользователь может сказать дальше</a:t>
            </a:r>
          </a:p>
          <a:p>
            <a:pPr lvl="1"/>
            <a:r>
              <a:rPr lang="ru-RU" dirty="0"/>
              <a:t>Известные слова: Лучшая производительность от </a:t>
            </a:r>
            <a:r>
              <a:rPr lang="en" dirty="0"/>
              <a:t>ASR </a:t>
            </a:r>
            <a:endParaRPr lang="ru-RU" dirty="0"/>
          </a:p>
          <a:p>
            <a:pPr lvl="1"/>
            <a:r>
              <a:rPr lang="ru-RU" dirty="0"/>
              <a:t>Известная тема: Лучшая производительность от </a:t>
            </a:r>
            <a:r>
              <a:rPr lang="en" dirty="0"/>
              <a:t>NLU </a:t>
            </a:r>
            <a:endParaRPr lang="ru-RU" dirty="0"/>
          </a:p>
          <a:p>
            <a:r>
              <a:rPr lang="ru-RU" dirty="0"/>
              <a:t>Хорошо для простых задач (ввод кредитной карты или имени пользователя и пароля) </a:t>
            </a:r>
          </a:p>
          <a:p>
            <a:r>
              <a:rPr lang="ru-RU" dirty="0">
                <a:solidFill>
                  <a:srgbClr val="FF0000"/>
                </a:solidFill>
              </a:rPr>
              <a:t>Предоставляет слишком ограниченный 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180943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674A6-3332-8F46-827D-67E4234F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Инициатива у системы,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C2BC8-3494-8740-A0ED-09C2D7E0E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Настоящий диалог предполагает отдачу и принятие! </a:t>
            </a:r>
          </a:p>
          <a:p>
            <a:r>
              <a:rPr lang="ru-RU" dirty="0"/>
              <a:t>При планировании поездок пользователи могут захотеть сказать что-то, что не является прямым ответом на вопрос. </a:t>
            </a:r>
          </a:p>
          <a:p>
            <a:r>
              <a:rPr lang="ru-RU" dirty="0"/>
              <a:t>Например, отвечая более чем на один вопрос в предложении:</a:t>
            </a:r>
          </a:p>
          <a:p>
            <a:endParaRPr lang="ru-RU" dirty="0"/>
          </a:p>
          <a:p>
            <a:r>
              <a:rPr lang="ru-RU" dirty="0"/>
              <a:t>Хочу вылететь из Москвы в среду утром</a:t>
            </a:r>
          </a:p>
          <a:p>
            <a:r>
              <a:rPr lang="ru-RU" dirty="0"/>
              <a:t>Хочу полететь из Питера в Нижний Новгород в одну сторону в пятницу вечером </a:t>
            </a:r>
          </a:p>
        </p:txBody>
      </p:sp>
    </p:spTree>
    <p:extLst>
      <p:ext uri="{BB962C8B-B14F-4D97-AF65-F5344CB8AC3E}">
        <p14:creationId xmlns:p14="http://schemas.microsoft.com/office/powerpoint/2010/main" val="391010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E98C0-EC52-8645-B9D5-89C3BD76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Единственная инициатива + универсальность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9A5FD-23AB-E74B-A801-405F38C4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Мы можем предоставить пользователям немного больше гибкости, добавив универсальные: команды, которые вы можете произносить в любом месте.</a:t>
            </a:r>
            <a:br>
              <a:rPr lang="ru-RU" dirty="0"/>
            </a:br>
            <a:r>
              <a:rPr lang="ru-RU" dirty="0"/>
              <a:t>Как будто мы расширили каждое состояние </a:t>
            </a:r>
            <a:r>
              <a:rPr lang="en" dirty="0"/>
              <a:t>FSA </a:t>
            </a:r>
            <a:r>
              <a:rPr lang="ru-RU" dirty="0"/>
              <a:t>этими:</a:t>
            </a:r>
          </a:p>
          <a:p>
            <a:r>
              <a:rPr lang="ru-RU" dirty="0"/>
              <a:t>Помогите </a:t>
            </a:r>
          </a:p>
          <a:p>
            <a:r>
              <a:rPr lang="ru-RU" dirty="0"/>
              <a:t>Начать сначала </a:t>
            </a:r>
          </a:p>
          <a:p>
            <a:r>
              <a:rPr lang="ru-RU" dirty="0"/>
              <a:t>Верно </a:t>
            </a:r>
          </a:p>
          <a:p>
            <a:pPr marL="0" indent="0">
              <a:buNone/>
            </a:pPr>
            <a:r>
              <a:rPr lang="ru-RU" dirty="0"/>
              <a:t>Это описывает многие реализованные системы. Но все равно не дает пользователю большой гибкости</a:t>
            </a:r>
          </a:p>
        </p:txBody>
      </p:sp>
    </p:spTree>
    <p:extLst>
      <p:ext uri="{BB962C8B-B14F-4D97-AF65-F5344CB8AC3E}">
        <p14:creationId xmlns:p14="http://schemas.microsoft.com/office/powerpoint/2010/main" val="3971291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FCB4D-F67B-3940-8467-DE906E5D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в области Разговорного Агента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F8EB19-A9EB-5343-8B97-DD71E760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Время до ответа (синхронно?) </a:t>
            </a:r>
          </a:p>
          <a:p>
            <a:r>
              <a:rPr lang="ru-RU" dirty="0"/>
              <a:t>Сложность задачи </a:t>
            </a:r>
          </a:p>
          <a:p>
            <a:pPr lvl="1"/>
            <a:r>
              <a:rPr lang="ru-RU" dirty="0"/>
              <a:t>Сколько сейчас времени? </a:t>
            </a:r>
          </a:p>
          <a:p>
            <a:pPr lvl="1"/>
            <a:r>
              <a:rPr lang="ru-RU" dirty="0"/>
              <a:t>Закажите мне билет на самолет и отель для отдыха в Греции</a:t>
            </a:r>
          </a:p>
          <a:p>
            <a:r>
              <a:rPr lang="ru-RU" dirty="0"/>
              <a:t>Сложность взаимодействия / количество реплик </a:t>
            </a:r>
          </a:p>
          <a:p>
            <a:pPr lvl="1"/>
            <a:r>
              <a:rPr lang="ru-RU" dirty="0"/>
              <a:t>Единая команда/ответ </a:t>
            </a:r>
          </a:p>
          <a:p>
            <a:pPr lvl="1"/>
            <a:r>
              <a:rPr lang="ru-RU" dirty="0"/>
              <a:t>“Я хочу новые туфли” Какого рода? Какого цвета? Какого размера? </a:t>
            </a:r>
          </a:p>
          <a:p>
            <a:r>
              <a:rPr lang="ru-RU" dirty="0"/>
              <a:t>Инициатива </a:t>
            </a:r>
          </a:p>
          <a:p>
            <a:pPr lvl="1"/>
            <a:r>
              <a:rPr lang="ru-RU" dirty="0"/>
              <a:t>Пользователь, Система, Смешанный </a:t>
            </a:r>
          </a:p>
          <a:p>
            <a:r>
              <a:rPr lang="ru-RU" dirty="0"/>
              <a:t>Способ взаимодействия </a:t>
            </a:r>
          </a:p>
          <a:p>
            <a:pPr lvl="1"/>
            <a:r>
              <a:rPr lang="ru-RU" dirty="0"/>
              <a:t>Чисто разговорный, Чисто текстовый, Смешивание речи/текста/медиа</a:t>
            </a:r>
          </a:p>
        </p:txBody>
      </p:sp>
    </p:spTree>
    <p:extLst>
      <p:ext uri="{BB962C8B-B14F-4D97-AF65-F5344CB8AC3E}">
        <p14:creationId xmlns:p14="http://schemas.microsoft.com/office/powerpoint/2010/main" val="271313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810D-C091-C641-AE66-3BFA4959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</a:t>
            </a:r>
            <a:r>
              <a:rPr lang="ru-RU" dirty="0"/>
              <a:t>для распознавания речи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01FDD0-2BA3-8A47-BF3E-EFB6DFE35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77" y="1690688"/>
            <a:ext cx="11385804" cy="4648467"/>
          </a:xfrm>
        </p:spPr>
      </p:pic>
    </p:spTree>
    <p:extLst>
      <p:ext uri="{BB962C8B-B14F-4D97-AF65-F5344CB8AC3E}">
        <p14:creationId xmlns:p14="http://schemas.microsoft.com/office/powerpoint/2010/main" val="255414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85F41-D695-F244-BD47-5522968A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SmartMarker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 err="1"/>
              <a:t>Sber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687DB-FBA2-CE40-BEF4-B2B9EC9E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hlinkClick r:id="rId2"/>
              </a:rPr>
              <a:t>https://developers.sber.ru/</a:t>
            </a:r>
            <a:r>
              <a:rPr lang="ru-RU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64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FBCCE-A0EC-514A-AF90-5FF8CE8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3B0FC8-102E-5642-A5E7-C6493B99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/>
              <a:t>			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9349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FC2B1-F0F8-5743-B4DC-00997627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распознавания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3C1D6-4374-034C-BB4F-11D35857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Последние </a:t>
            </a:r>
            <a:r>
              <a:rPr lang="en" dirty="0"/>
              <a:t>~5 </a:t>
            </a:r>
            <a:r>
              <a:rPr lang="ru-RU" dirty="0"/>
              <a:t>лет</a:t>
            </a:r>
            <a:endParaRPr lang="en" dirty="0"/>
          </a:p>
          <a:p>
            <a:r>
              <a:rPr lang="ru-RU" dirty="0"/>
              <a:t>Огромный скачек в качестве распознавания </a:t>
            </a:r>
            <a:r>
              <a:rPr lang="en" dirty="0"/>
              <a:t>LVCSR (16% to 6%)</a:t>
            </a:r>
          </a:p>
          <a:p>
            <a:r>
              <a:rPr lang="ru-RU" dirty="0"/>
              <a:t>Человеческий уровень</a:t>
            </a:r>
            <a:r>
              <a:rPr lang="en" dirty="0"/>
              <a:t> </a:t>
            </a:r>
            <a:r>
              <a:rPr lang="ru-RU" dirty="0"/>
              <a:t>распознавания </a:t>
            </a:r>
            <a:r>
              <a:rPr lang="en" dirty="0"/>
              <a:t>LVCSR</a:t>
            </a:r>
            <a:r>
              <a:rPr lang="ru-RU" dirty="0"/>
              <a:t> (4</a:t>
            </a:r>
            <a:r>
              <a:rPr lang="en-US" dirty="0"/>
              <a:t>%</a:t>
            </a:r>
            <a:r>
              <a:rPr lang="ru-RU" dirty="0"/>
              <a:t>)</a:t>
            </a:r>
            <a:endParaRPr lang="en" dirty="0"/>
          </a:p>
          <a:p>
            <a:r>
              <a:rPr lang="ru-RU" dirty="0"/>
              <a:t>Новые типы алгоритмов</a:t>
            </a:r>
            <a:r>
              <a:rPr lang="en" dirty="0"/>
              <a:t> (end to end neural network)</a:t>
            </a:r>
          </a:p>
          <a:p>
            <a:pPr marL="0" indent="0">
              <a:buNone/>
            </a:pPr>
            <a:r>
              <a:rPr lang="ru-RU" dirty="0"/>
              <a:t>Понимание как работает </a:t>
            </a:r>
            <a:r>
              <a:rPr lang="en-US" dirty="0"/>
              <a:t>ASR </a:t>
            </a:r>
            <a:r>
              <a:rPr lang="ru-RU" dirty="0"/>
              <a:t>улучшает понимание </a:t>
            </a:r>
            <a:r>
              <a:rPr lang="en" dirty="0"/>
              <a:t>ASR</a:t>
            </a:r>
            <a:r>
              <a:rPr lang="ru-RU" dirty="0"/>
              <a:t>-зависимых систем</a:t>
            </a:r>
            <a:endParaRPr lang="en" dirty="0"/>
          </a:p>
          <a:p>
            <a:r>
              <a:rPr lang="ru-RU" dirty="0"/>
              <a:t>Какие типы ошибок легко скорректировать?</a:t>
            </a:r>
          </a:p>
          <a:p>
            <a:r>
              <a:rPr lang="ru-RU" dirty="0"/>
              <a:t>Как следующие в стеке подсистемы могут использовать неопределенные результаты?</a:t>
            </a:r>
          </a:p>
          <a:p>
            <a:r>
              <a:rPr lang="ru-RU" dirty="0"/>
              <a:t>Насколько улучшилось бы распознавание при создании вашего собственного </a:t>
            </a:r>
            <a:r>
              <a:rPr lang="en" dirty="0"/>
              <a:t>API?</a:t>
            </a:r>
            <a:r>
              <a:rPr lang="ru-RU" dirty="0"/>
              <a:t> </a:t>
            </a:r>
            <a:endParaRPr lang="en" dirty="0"/>
          </a:p>
          <a:p>
            <a:pPr marL="0" indent="0">
              <a:buNone/>
            </a:pPr>
            <a:r>
              <a:rPr lang="ru-RU" dirty="0"/>
              <a:t>Проблемы </a:t>
            </a:r>
            <a:r>
              <a:rPr lang="en" dirty="0"/>
              <a:t>ASR </a:t>
            </a:r>
            <a:r>
              <a:rPr lang="ru-RU" dirty="0"/>
              <a:t>следующего поколения, когда системы будут работать на телефонах и в домах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28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1E51A5F-6C3D-314E-A17D-E2AA514414A1}"/>
              </a:ext>
            </a:extLst>
          </p:cNvPr>
          <p:cNvGrpSpPr/>
          <p:nvPr/>
        </p:nvGrpSpPr>
        <p:grpSpPr>
          <a:xfrm>
            <a:off x="6292205" y="597801"/>
            <a:ext cx="6130985" cy="4730469"/>
            <a:chOff x="2343120" y="457200"/>
            <a:chExt cx="7399594" cy="57092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91F780-99D4-5742-9872-EE914B697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54" t="13571" r="22321" b="24803"/>
            <a:stretch/>
          </p:blipFill>
          <p:spPr>
            <a:xfrm>
              <a:off x="2688770" y="1143000"/>
              <a:ext cx="6781801" cy="386719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552763-307F-3147-A619-F7CFAE67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20" y="457200"/>
              <a:ext cx="7399594" cy="5709286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8464FD-0007-E142-A9C3-26EC300CC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64" y="370855"/>
            <a:ext cx="11733088" cy="6102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tx1"/>
                </a:solidFill>
              </a:rPr>
              <a:t>Продукты где используются речевые технологии</a:t>
            </a:r>
            <a:endParaRPr lang="en-RU" sz="4400">
              <a:solidFill>
                <a:schemeClr val="tx1"/>
              </a:solidFill>
            </a:endParaRPr>
          </a:p>
        </p:txBody>
      </p:sp>
      <p:pic>
        <p:nvPicPr>
          <p:cNvPr id="18" name="Screensaver.png" descr="Screensaver.png">
            <a:extLst>
              <a:ext uri="{FF2B5EF4-FFF2-40B4-BE49-F238E27FC236}">
                <a16:creationId xmlns:a16="http://schemas.microsoft.com/office/drawing/2014/main" id="{7156B5C5-B8D1-5B45-A4DC-A6892DD6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/>
          <a:stretch>
            <a:fillRect/>
          </a:stretch>
        </p:blipFill>
        <p:spPr>
          <a:xfrm>
            <a:off x="6911759" y="3593343"/>
            <a:ext cx="4730294" cy="38444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Группа 11">
            <a:extLst>
              <a:ext uri="{FF2B5EF4-FFF2-40B4-BE49-F238E27FC236}">
                <a16:creationId xmlns:a16="http://schemas.microsoft.com/office/drawing/2014/main" id="{C2DBFFD1-E6F1-E046-841D-5225C65E1495}"/>
              </a:ext>
            </a:extLst>
          </p:cNvPr>
          <p:cNvGrpSpPr/>
          <p:nvPr/>
        </p:nvGrpSpPr>
        <p:grpSpPr>
          <a:xfrm>
            <a:off x="5497730" y="4130135"/>
            <a:ext cx="2648086" cy="2667399"/>
            <a:chOff x="6239322" y="691129"/>
            <a:chExt cx="5924616" cy="57268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Прямоугольник с двумя скругленными соседними углами 12">
              <a:extLst>
                <a:ext uri="{FF2B5EF4-FFF2-40B4-BE49-F238E27FC236}">
                  <a16:creationId xmlns:a16="http://schemas.microsoft.com/office/drawing/2014/main" id="{82345EEE-696B-CD47-9B63-CB148A8A225D}"/>
                </a:ext>
              </a:extLst>
            </p:cNvPr>
            <p:cNvSpPr/>
            <p:nvPr/>
          </p:nvSpPr>
          <p:spPr>
            <a:xfrm rot="10800000">
              <a:off x="8016818" y="5024491"/>
              <a:ext cx="1638145" cy="774656"/>
            </a:xfrm>
            <a:prstGeom prst="round2SameRect">
              <a:avLst>
                <a:gd name="adj1" fmla="val 26714"/>
                <a:gd name="adj2" fmla="val 0"/>
              </a:avLst>
            </a:prstGeom>
            <a:solidFill>
              <a:srgbClr val="001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/>
                </a:solidFill>
              </a:endParaRPr>
            </a:p>
          </p:txBody>
        </p:sp>
        <p:pic>
          <p:nvPicPr>
            <p:cNvPr id="21" name="Рисунок 13">
              <a:extLst>
                <a:ext uri="{FF2B5EF4-FFF2-40B4-BE49-F238E27FC236}">
                  <a16:creationId xmlns:a16="http://schemas.microsoft.com/office/drawing/2014/main" id="{07ED0556-C452-2149-8D0D-A68E988D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73" b="1"/>
            <a:stretch/>
          </p:blipFill>
          <p:spPr>
            <a:xfrm>
              <a:off x="8025111" y="2255008"/>
              <a:ext cx="1617856" cy="2833329"/>
            </a:xfrm>
            <a:prstGeom prst="rect">
              <a:avLst/>
            </a:prstGeom>
          </p:spPr>
        </p:pic>
        <p:pic>
          <p:nvPicPr>
            <p:cNvPr id="22" name="Рисунок 14">
              <a:extLst>
                <a:ext uri="{FF2B5EF4-FFF2-40B4-BE49-F238E27FC236}">
                  <a16:creationId xmlns:a16="http://schemas.microsoft.com/office/drawing/2014/main" id="{1E47D27D-83EE-4040-8CD0-ECECDE95F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12" b="1069"/>
            <a:stretch/>
          </p:blipFill>
          <p:spPr>
            <a:xfrm>
              <a:off x="8023848" y="1076960"/>
              <a:ext cx="2355565" cy="5151120"/>
            </a:xfrm>
            <a:prstGeom prst="rect">
              <a:avLst/>
            </a:prstGeom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6764600C-1EB3-C147-A78A-F1E3ABD58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339"/>
            <a:stretch/>
          </p:blipFill>
          <p:spPr>
            <a:xfrm>
              <a:off x="6239322" y="691129"/>
              <a:ext cx="5924616" cy="5726812"/>
            </a:xfrm>
            <a:prstGeom prst="rect">
              <a:avLst/>
            </a:prstGeom>
          </p:spPr>
        </p:pic>
      </p:grp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FE204D36-EFE2-0640-BC70-58208406BD40}"/>
              </a:ext>
            </a:extLst>
          </p:cNvPr>
          <p:cNvSpPr txBox="1">
            <a:spLocks/>
          </p:cNvSpPr>
          <p:nvPr/>
        </p:nvSpPr>
        <p:spPr>
          <a:xfrm>
            <a:off x="439382" y="1529730"/>
            <a:ext cx="6096000" cy="45550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365125" indent="-365125">
              <a:spcAft>
                <a:spcPts val="1200"/>
              </a:spcAft>
              <a:buFont typeface="System Font Regular"/>
              <a:buChar char="—"/>
              <a:defRPr sz="2000">
                <a:solidFill>
                  <a:schemeClr val="accent5"/>
                </a:solidFill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>
                <a:solidFill>
                  <a:schemeClr val="tx1"/>
                </a:solidFill>
              </a:rPr>
              <a:t>Телефонный</a:t>
            </a:r>
            <a:r>
              <a:rPr lang="en-US" dirty="0">
                <a:solidFill>
                  <a:schemeClr val="tx1"/>
                </a:solidFill>
              </a:rPr>
              <a:t> IVR (</a:t>
            </a:r>
            <a:r>
              <a:rPr lang="en" dirty="0">
                <a:solidFill>
                  <a:schemeClr val="tx1"/>
                </a:solidFill>
              </a:rPr>
              <a:t>Interactive Voice Response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chemeClr val="tx1"/>
                </a:solidFill>
              </a:rPr>
              <a:t>Распознавание в </a:t>
            </a:r>
            <a:r>
              <a:rPr lang="ru-RU" dirty="0" err="1">
                <a:solidFill>
                  <a:schemeClr val="tx1"/>
                </a:solidFill>
              </a:rPr>
              <a:t>колцентре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Приложение </a:t>
            </a:r>
            <a:r>
              <a:rPr lang="en-US" dirty="0">
                <a:solidFill>
                  <a:schemeClr val="tx1"/>
                </a:solidFill>
              </a:rPr>
              <a:t>Sberbank Online</a:t>
            </a:r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Устройство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SberBox</a:t>
            </a:r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Устройство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SberTop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Умный экран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SberPortal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Приложение </a:t>
            </a:r>
            <a:r>
              <a:rPr lang="en-US" dirty="0" err="1">
                <a:solidFill>
                  <a:schemeClr val="tx1"/>
                </a:solidFill>
              </a:rPr>
              <a:t>SberSalut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Дуэт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Умный дом</a:t>
            </a:r>
            <a:endParaRPr lang="en-US" dirty="0">
              <a:solidFill>
                <a:schemeClr val="tx1"/>
              </a:solidFill>
            </a:endParaRPr>
          </a:p>
          <a:p>
            <a:endParaRPr lang="en-RU" dirty="0"/>
          </a:p>
        </p:txBody>
      </p:sp>
      <p:sp>
        <p:nvSpPr>
          <p:cNvPr id="35" name="Номер слайда 2">
            <a:extLst>
              <a:ext uri="{FF2B5EF4-FFF2-40B4-BE49-F238E27FC236}">
                <a16:creationId xmlns:a16="http://schemas.microsoft.com/office/drawing/2014/main" id="{0C13340F-5E28-6049-8654-DAB50A7D53E9}"/>
              </a:ext>
            </a:extLst>
          </p:cNvPr>
          <p:cNvSpPr txBox="1">
            <a:spLocks/>
          </p:cNvSpPr>
          <p:nvPr/>
        </p:nvSpPr>
        <p:spPr>
          <a:xfrm>
            <a:off x="439382" y="6152314"/>
            <a:ext cx="516293" cy="38584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ru-RU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71577"/>
      </p:ext>
    </p:extLst>
  </p:cSld>
  <p:clrMapOvr>
    <a:masterClrMapping/>
  </p:clrMapOvr>
  <p:transition spd="slow" advTm="59715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DC39-1FC7-6140-A15B-46816C42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BC564-CFFC-5B40-88BD-3C26DDFD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Диалог между людьми</a:t>
            </a:r>
          </a:p>
          <a:p>
            <a:r>
              <a:rPr lang="ru-RU" dirty="0"/>
              <a:t>Заземление</a:t>
            </a:r>
            <a:endParaRPr lang="en" dirty="0"/>
          </a:p>
          <a:p>
            <a:r>
              <a:rPr lang="ru-RU" dirty="0"/>
              <a:t>Речевой акт</a:t>
            </a:r>
          </a:p>
          <a:p>
            <a:r>
              <a:rPr lang="ru-RU" dirty="0"/>
              <a:t>Исследования</a:t>
            </a:r>
          </a:p>
          <a:p>
            <a:pPr marL="0" indent="0">
              <a:buNone/>
            </a:pPr>
            <a:r>
              <a:rPr lang="ru-RU" dirty="0"/>
              <a:t>Диалоговые системы</a:t>
            </a:r>
            <a:endParaRPr lang="en" dirty="0"/>
          </a:p>
          <a:p>
            <a:r>
              <a:rPr lang="ru-RU" dirty="0"/>
              <a:t>Архитектура</a:t>
            </a:r>
            <a:endParaRPr lang="en" dirty="0"/>
          </a:p>
          <a:p>
            <a:r>
              <a:rPr lang="ru-RU" dirty="0"/>
              <a:t>Диалоговый менеджер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52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4776F-2AA0-3E4B-87A2-4DACD16D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Целеориентированный</a:t>
            </a:r>
            <a:r>
              <a:rPr lang="ru-RU" dirty="0"/>
              <a:t> диалог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61095B-708F-C041-B812-05EFB013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3539" cy="4351338"/>
          </a:xfrm>
        </p:spPr>
        <p:txBody>
          <a:bodyPr/>
          <a:lstStyle/>
          <a:p>
            <a:r>
              <a:rPr lang="ru-RU" dirty="0"/>
              <a:t>Разговор попеременно </a:t>
            </a:r>
            <a:endParaRPr lang="en" dirty="0"/>
          </a:p>
          <a:p>
            <a:r>
              <a:rPr lang="ru-RU" dirty="0"/>
              <a:t>Речевой акт</a:t>
            </a:r>
            <a:endParaRPr lang="en" dirty="0"/>
          </a:p>
          <a:p>
            <a:r>
              <a:rPr lang="ru-RU" dirty="0"/>
              <a:t>Заземление</a:t>
            </a:r>
            <a:endParaRPr lang="en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83F81-D484-B24D-B871-30BE3E7A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46" y="1589141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86A5F-47D5-6E40-A7A1-9408992C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Разговор попеременно 	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81F56-8DD9-8C46-AA00-D279DDA5C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</a:t>
            </a:r>
          </a:p>
          <a:p>
            <a:r>
              <a:rPr lang="ru-RU" dirty="0"/>
              <a:t>Б</a:t>
            </a:r>
          </a:p>
          <a:p>
            <a:r>
              <a:rPr lang="ru-RU" dirty="0"/>
              <a:t>А</a:t>
            </a:r>
          </a:p>
          <a:p>
            <a:r>
              <a:rPr lang="ru-RU" dirty="0"/>
              <a:t>Б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Как люди определяют когда начинать говорить?</a:t>
            </a:r>
          </a:p>
        </p:txBody>
      </p:sp>
    </p:spTree>
    <p:extLst>
      <p:ext uri="{BB962C8B-B14F-4D97-AF65-F5344CB8AC3E}">
        <p14:creationId xmlns:p14="http://schemas.microsoft.com/office/powerpoint/2010/main" val="17359698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1489</Words>
  <Application>Microsoft Macintosh PowerPoint</Application>
  <PresentationFormat>Широкоэкранный</PresentationFormat>
  <Paragraphs>238</Paragraphs>
  <Slides>41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System Font Regular</vt:lpstr>
      <vt:lpstr>Тема Office</vt:lpstr>
      <vt:lpstr>Курс «Речевые техологии»</vt:lpstr>
      <vt:lpstr>Логика курса</vt:lpstr>
      <vt:lpstr>Распознавание речи</vt:lpstr>
      <vt:lpstr>SOTA для распознавания речи</vt:lpstr>
      <vt:lpstr>Задача распознавания речи</vt:lpstr>
      <vt:lpstr>Презентация PowerPoint</vt:lpstr>
      <vt:lpstr>План </vt:lpstr>
      <vt:lpstr>Целеориентированный диалог</vt:lpstr>
      <vt:lpstr>Разговор попеременно   </vt:lpstr>
      <vt:lpstr>Смежные пары</vt:lpstr>
      <vt:lpstr>Речевые акты</vt:lpstr>
      <vt:lpstr>5 классов речевых актов</vt:lpstr>
      <vt:lpstr>Иллокутивный акт: Заземление</vt:lpstr>
      <vt:lpstr>Заземление</vt:lpstr>
      <vt:lpstr>Заземление (Clark and Schaefer)</vt:lpstr>
      <vt:lpstr>Пример заземления</vt:lpstr>
      <vt:lpstr>Еще пример заземления</vt:lpstr>
      <vt:lpstr>Заземление отрицательного ответа</vt:lpstr>
      <vt:lpstr>Заземление отрицательного ответа</vt:lpstr>
      <vt:lpstr>Явное подтверждение</vt:lpstr>
      <vt:lpstr> Исследования</vt:lpstr>
      <vt:lpstr>Направление интенций</vt:lpstr>
      <vt:lpstr>Категории интенций</vt:lpstr>
      <vt:lpstr>Категории интенций</vt:lpstr>
      <vt:lpstr>Граф диалога</vt:lpstr>
      <vt:lpstr>Диалоговые системы</vt:lpstr>
      <vt:lpstr>Не ориентированные на цель</vt:lpstr>
      <vt:lpstr>Архитектура целеориентированной диалоговой системы</vt:lpstr>
      <vt:lpstr>Менеджер диалога</vt:lpstr>
      <vt:lpstr>Диалог + управление задачей</vt:lpstr>
      <vt:lpstr>Целеориентированные диалоговые системы</vt:lpstr>
      <vt:lpstr>Возможные архитектуры для управления диалогом</vt:lpstr>
      <vt:lpstr>Finite State Dialog Manager</vt:lpstr>
      <vt:lpstr>Инициатива в диалоге</vt:lpstr>
      <vt:lpstr>Инициатива у пользователя</vt:lpstr>
      <vt:lpstr>Инициатива у системы</vt:lpstr>
      <vt:lpstr>Инициатива у системы, проблемы</vt:lpstr>
      <vt:lpstr>Единственная инициатива + универсальность</vt:lpstr>
      <vt:lpstr>Проблемы в области Разговорного Агента </vt:lpstr>
      <vt:lpstr>SmartMarker  Sber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Речевые техологии</dc:title>
  <dc:creator>Microsoft Office User</dc:creator>
  <cp:lastModifiedBy>Microsoft Office User</cp:lastModifiedBy>
  <cp:revision>264</cp:revision>
  <dcterms:created xsi:type="dcterms:W3CDTF">2021-09-05T14:14:10Z</dcterms:created>
  <dcterms:modified xsi:type="dcterms:W3CDTF">2021-09-28T08:30:04Z</dcterms:modified>
</cp:coreProperties>
</file>